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9" r:id="rId3"/>
    <p:sldId id="280" r:id="rId4"/>
    <p:sldId id="263" r:id="rId5"/>
    <p:sldId id="264" r:id="rId6"/>
    <p:sldId id="281" r:id="rId7"/>
    <p:sldId id="283" r:id="rId8"/>
    <p:sldId id="347" r:id="rId9"/>
    <p:sldId id="284" r:id="rId10"/>
    <p:sldId id="285" r:id="rId11"/>
    <p:sldId id="270" r:id="rId12"/>
    <p:sldId id="348" r:id="rId13"/>
    <p:sldId id="302" r:id="rId14"/>
    <p:sldId id="343" r:id="rId15"/>
    <p:sldId id="349" r:id="rId16"/>
    <p:sldId id="350" r:id="rId17"/>
    <p:sldId id="341" r:id="rId18"/>
    <p:sldId id="342" r:id="rId19"/>
    <p:sldId id="345" r:id="rId20"/>
    <p:sldId id="346" r:id="rId21"/>
    <p:sldId id="338" r:id="rId22"/>
    <p:sldId id="351" r:id="rId23"/>
    <p:sldId id="352" r:id="rId24"/>
    <p:sldId id="353" r:id="rId25"/>
    <p:sldId id="354" r:id="rId26"/>
    <p:sldId id="355" r:id="rId27"/>
    <p:sldId id="304" r:id="rId28"/>
    <p:sldId id="356" r:id="rId29"/>
    <p:sldId id="357" r:id="rId30"/>
    <p:sldId id="307" r:id="rId31"/>
    <p:sldId id="306" r:id="rId32"/>
    <p:sldId id="309" r:id="rId33"/>
    <p:sldId id="308" r:id="rId34"/>
    <p:sldId id="358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62A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83245" autoAdjust="0"/>
  </p:normalViewPr>
  <p:slideViewPr>
    <p:cSldViewPr>
      <p:cViewPr>
        <p:scale>
          <a:sx n="66" d="100"/>
          <a:sy n="66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9A870-0D89-42DA-976A-B1670882F216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69D1-C585-4BD1-8917-8B16FF45E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1C4B-45C7-4EC0-93BB-EA21369D91F4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BB39F-C784-47B7-AC04-8E8689B75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98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B39F-C784-47B7-AC04-8E8689B75C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916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B39F-C784-47B7-AC04-8E8689B75C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B39F-C784-47B7-AC04-8E8689B75C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B39F-C784-47B7-AC04-8E8689B75CB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B39F-C784-47B7-AC04-8E8689B75C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B39F-C784-47B7-AC04-8E8689B75C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90688"/>
            <a:ext cx="8224837" cy="204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3892550"/>
            <a:ext cx="8224837" cy="205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71787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scene3d>
              <a:camera prst="orthographicFront"/>
              <a:lightRig rig="soft" dir="t"/>
            </a:scene3d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447800"/>
            <a:ext cx="2971800" cy="1328738"/>
          </a:xfrm>
        </p:spPr>
        <p:txBody>
          <a:bodyPr anchor="b">
            <a:scene3d>
              <a:camera prst="orthographicFront"/>
              <a:lightRig rig="soft" dir="t"/>
            </a:scene3d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8"/>
            <a:ext cx="297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00000">
            <a:off x="4275668" y="1323975"/>
            <a:ext cx="3657600" cy="3657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0F5E759-F35F-43E3-8230-5F3F8888CBF1}" type="datetimeFigureOut">
              <a:rPr lang="en-US" smtClean="0"/>
              <a:pPr/>
              <a:t>9/5/2011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463C749-B29B-4B5F-8562-24D22495E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2"/>
          </a:solidFill>
          <a:effectLst>
            <a:outerShdw blurRad="50800" dist="25400" dir="5400000" algn="t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akingnewsenglish.com/1109/110904-space_junk_flash.html" TargetMode="External"/><Relationship Id="rId3" Type="http://schemas.openxmlformats.org/officeDocument/2006/relationships/hyperlink" Target="http://www.breakingnewsenglish.com/1109/110904-space_junk.pdf" TargetMode="External"/><Relationship Id="rId7" Type="http://schemas.openxmlformats.org/officeDocument/2006/relationships/hyperlink" Target="http://www.breakingnewsenglish.com/1109/110904-space_junk_pick.html" TargetMode="External"/><Relationship Id="rId12" Type="http://schemas.openxmlformats.org/officeDocument/2006/relationships/hyperlink" Target="http://www.breakingnewsenglish.com/1109/110904-space_junk_cros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reakingnewsenglish.com/1109/110904-space_junk_match.html" TargetMode="External"/><Relationship Id="rId11" Type="http://schemas.openxmlformats.org/officeDocument/2006/relationships/hyperlink" Target="http://www.breakingnewsenglish.com/1109/110904-space_junk-rb.htm" TargetMode="External"/><Relationship Id="rId5" Type="http://schemas.openxmlformats.org/officeDocument/2006/relationships/hyperlink" Target="http://www.breakingnewsenglish.com/1109/110904-space_junk_fib.html" TargetMode="External"/><Relationship Id="rId10" Type="http://schemas.openxmlformats.org/officeDocument/2006/relationships/hyperlink" Target="http://www.breakingnewsenglish.com/1109/110904-space_junk-jc.htm" TargetMode="External"/><Relationship Id="rId4" Type="http://schemas.openxmlformats.org/officeDocument/2006/relationships/hyperlink" Target="http://www.breakingnewsenglish.com/1109/110904-space_junk.mp3" TargetMode="External"/><Relationship Id="rId9" Type="http://schemas.openxmlformats.org/officeDocument/2006/relationships/hyperlink" Target="http://www.breakingnewsenglish.com/1109/110904-space_junk-sq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thread.com/about/features/media/" TargetMode="External"/><Relationship Id="rId2" Type="http://schemas.openxmlformats.org/officeDocument/2006/relationships/hyperlink" Target="http://voicethrea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oicethread.com/about/features/sharing/" TargetMode="External"/><Relationship Id="rId4" Type="http://schemas.openxmlformats.org/officeDocument/2006/relationships/hyperlink" Target="http://voicethread.com/about/features/comment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oicethread.com/#q.b1288581.i690839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ouralliant.com/edu6072/su09/aschorr/webques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questgarden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odomatic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-lab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sl-lab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iteslj.org/link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iant.edu/" TargetMode="External"/><Relationship Id="rId2" Type="http://schemas.openxmlformats.org/officeDocument/2006/relationships/hyperlink" Target="mailto:mbutler@alliant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213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dirty="0" smtClean="0"/>
              <a:t>Second </a:t>
            </a:r>
            <a:r>
              <a:rPr lang="en-US" sz="4400" dirty="0" smtClean="0"/>
              <a:t>Annual </a:t>
            </a:r>
            <a:r>
              <a:rPr lang="en-US" sz="4400" dirty="0" smtClean="0"/>
              <a:t>International</a:t>
            </a:r>
            <a:br>
              <a:rPr lang="en-US" sz="4400" dirty="0" smtClean="0"/>
            </a:br>
            <a:r>
              <a:rPr lang="en-US" sz="4400" dirty="0" smtClean="0"/>
              <a:t>TESOL Conference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Hue, </a:t>
            </a:r>
            <a:r>
              <a:rPr lang="en-US" sz="4400" dirty="0" smtClean="0"/>
              <a:t>Vietnam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077200" cy="3505200"/>
          </a:xfrm>
        </p:spPr>
        <p:txBody>
          <a:bodyPr>
            <a:normAutofit fontScale="25000" lnSpcReduction="20000"/>
          </a:bodyPr>
          <a:lstStyle/>
          <a:p>
            <a:endParaRPr lang="en-US" sz="3000" dirty="0" smtClean="0"/>
          </a:p>
          <a:p>
            <a:endParaRPr lang="en-US" sz="1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2800" b="1" dirty="0" smtClean="0">
                <a:solidFill>
                  <a:schemeClr val="accent6">
                    <a:lumMod val="50000"/>
                  </a:schemeClr>
                </a:solidFill>
              </a:rPr>
              <a:t>High </a:t>
            </a:r>
            <a:r>
              <a:rPr lang="en-US" sz="12800" b="1" dirty="0" smtClean="0">
                <a:solidFill>
                  <a:schemeClr val="accent6">
                    <a:lumMod val="50000"/>
                  </a:schemeClr>
                </a:solidFill>
              </a:rPr>
              <a:t>Motivation – Low Anxiety Techniques for Teaching </a:t>
            </a:r>
            <a:endParaRPr lang="en-US" sz="1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2800" b="1" dirty="0" smtClean="0">
                <a:solidFill>
                  <a:schemeClr val="accent6">
                    <a:lumMod val="50000"/>
                  </a:schemeClr>
                </a:solidFill>
              </a:rPr>
              <a:t>Listening </a:t>
            </a:r>
            <a:r>
              <a:rPr lang="en-US" sz="12800" b="1" dirty="0" smtClean="0">
                <a:solidFill>
                  <a:schemeClr val="accent6">
                    <a:lumMod val="50000"/>
                  </a:schemeClr>
                </a:solidFill>
              </a:rPr>
              <a:t>and Speaking Skills</a:t>
            </a:r>
          </a:p>
          <a:p>
            <a:endParaRPr lang="en-US" sz="7200" b="1" dirty="0" smtClean="0"/>
          </a:p>
          <a:p>
            <a:r>
              <a:rPr lang="en-US" sz="5600" b="1" dirty="0" smtClean="0"/>
              <a:t>by </a:t>
            </a:r>
          </a:p>
          <a:p>
            <a:endParaRPr lang="en-US" sz="5600" b="1" dirty="0" smtClean="0"/>
          </a:p>
          <a:p>
            <a:r>
              <a:rPr lang="en-US" sz="5600" b="1" dirty="0" smtClean="0"/>
              <a:t>Dr. Mary Ellen Butler-Pascoe</a:t>
            </a:r>
          </a:p>
          <a:p>
            <a:r>
              <a:rPr lang="en-US" sz="5600" b="1" dirty="0" smtClean="0"/>
              <a:t>TESOL Program</a:t>
            </a:r>
          </a:p>
          <a:p>
            <a:r>
              <a:rPr lang="en-US" sz="5600" b="1" dirty="0" smtClean="0"/>
              <a:t>Alliant International University</a:t>
            </a:r>
          </a:p>
          <a:p>
            <a:r>
              <a:rPr lang="en-US" sz="5600" b="1" dirty="0" smtClean="0"/>
              <a:t>San Diego, California, </a:t>
            </a:r>
            <a:r>
              <a:rPr lang="en-US" sz="5600" b="1" dirty="0" smtClean="0"/>
              <a:t>USA</a:t>
            </a:r>
          </a:p>
          <a:p>
            <a:endParaRPr lang="en-US" sz="5600" b="1" dirty="0" smtClean="0"/>
          </a:p>
          <a:p>
            <a:endParaRPr lang="en-US" sz="4200" dirty="0" smtClean="0"/>
          </a:p>
          <a:p>
            <a:endParaRPr lang="en-US" sz="4200" dirty="0" smtClean="0"/>
          </a:p>
          <a:p>
            <a:r>
              <a:rPr lang="en-US" sz="4200" dirty="0" smtClean="0"/>
              <a:t> </a:t>
            </a:r>
            <a:endParaRPr lang="en-US" sz="4200" dirty="0"/>
          </a:p>
        </p:txBody>
      </p:sp>
      <p:pic>
        <p:nvPicPr>
          <p:cNvPr id="6" name="Picture 5" descr="HS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rIns="132120">
            <a:noAutofit/>
          </a:bodyPr>
          <a:lstStyle/>
          <a:p>
            <a:pPr marL="39688" eaLnBrk="1" hangingPunct="1"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3200" b="1" dirty="0" smtClean="0"/>
              <a:t>Low </a:t>
            </a:r>
            <a:r>
              <a:rPr lang="en-US" sz="3200" dirty="0" smtClean="0"/>
              <a:t>A</a:t>
            </a:r>
            <a:r>
              <a:rPr lang="en-US" sz="3200" b="1" dirty="0" smtClean="0"/>
              <a:t>nxiety </a:t>
            </a:r>
            <a:r>
              <a:rPr lang="en-US" sz="3200" dirty="0" smtClean="0"/>
              <a:t>A</a:t>
            </a:r>
            <a:r>
              <a:rPr lang="en-US" sz="3200" b="1" dirty="0" smtClean="0"/>
              <a:t>ctivities for Teaching </a:t>
            </a:r>
            <a:r>
              <a:rPr lang="en-US" sz="3200" dirty="0" smtClean="0"/>
              <a:t>L</a:t>
            </a:r>
            <a:r>
              <a:rPr lang="en-US" sz="3200" b="1" dirty="0" smtClean="0"/>
              <a:t>istening and Speaking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 rIns="132120">
            <a:normAutofit fontScale="85000" lnSpcReduction="20000"/>
          </a:bodyPr>
          <a:lstStyle/>
          <a:p>
            <a:pPr marL="381000" indent="-333375" eaLnBrk="1" hangingPunct="1">
              <a:buNone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dirty="0" smtClean="0">
              <a:latin typeface="+mj-lt"/>
            </a:endParaRP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Information </a:t>
            </a:r>
            <a:r>
              <a:rPr lang="en-US" dirty="0" smtClean="0">
                <a:latin typeface="+mj-lt"/>
              </a:rPr>
              <a:t>gap </a:t>
            </a:r>
            <a:r>
              <a:rPr lang="en-US" dirty="0" smtClean="0">
                <a:latin typeface="+mj-lt"/>
              </a:rPr>
              <a:t>activities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Games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Jigsaw tasks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Ranking exercises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Discussions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Real-world tasks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Problem-solving activities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Internet activities (</a:t>
            </a:r>
            <a:r>
              <a:rPr lang="en-US" dirty="0" err="1" smtClean="0">
                <a:latin typeface="+mj-lt"/>
              </a:rPr>
              <a:t>WebQuests</a:t>
            </a:r>
            <a:r>
              <a:rPr lang="en-US" dirty="0" smtClean="0">
                <a:latin typeface="+mj-lt"/>
              </a:rPr>
              <a:t>)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Role plays 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Charts and timelines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Songs, plays, </a:t>
            </a:r>
            <a:r>
              <a:rPr lang="en-US" dirty="0" smtClean="0">
                <a:latin typeface="+mj-lt"/>
              </a:rPr>
              <a:t>poems</a:t>
            </a: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r>
              <a:rPr lang="en-US" dirty="0" smtClean="0">
                <a:latin typeface="+mj-lt"/>
              </a:rPr>
              <a:t>Chat</a:t>
            </a:r>
            <a:endParaRPr lang="en-US" dirty="0" smtClean="0">
              <a:latin typeface="+mj-lt"/>
            </a:endParaRPr>
          </a:p>
          <a:p>
            <a:pPr marL="381000" indent="-333375" eaLnBrk="1" hangingPunct="1">
              <a:buFont typeface="Arial" charset="0"/>
              <a:buChar char="•"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dirty="0" smtClean="0">
              <a:latin typeface="+mj-lt"/>
            </a:endParaRPr>
          </a:p>
          <a:p>
            <a:pPr marL="381000" indent="-333375" eaLnBrk="1" hangingPunct="1">
              <a:buClrTx/>
              <a:buFontTx/>
              <a:buNone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sz="2800" dirty="0" smtClean="0">
              <a:latin typeface="+mj-lt"/>
            </a:endParaRPr>
          </a:p>
          <a:p>
            <a:pPr marL="381000" indent="-333375" eaLnBrk="1" hangingPunct="1">
              <a:buClrTx/>
              <a:buFontTx/>
              <a:buNone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sz="2800" dirty="0" smtClean="0">
              <a:latin typeface="+mj-lt"/>
            </a:endParaRPr>
          </a:p>
          <a:p>
            <a:pPr marL="381000" indent="-333375" eaLnBrk="1" hangingPunct="1">
              <a:buClrTx/>
              <a:buFontTx/>
              <a:buNone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sz="2800" dirty="0" smtClean="0">
              <a:latin typeface="+mj-lt"/>
            </a:endParaRPr>
          </a:p>
          <a:p>
            <a:pPr marL="381000" indent="-333375" eaLnBrk="1" hangingPunct="1">
              <a:buClrTx/>
              <a:buFontTx/>
              <a:buNone/>
              <a:tabLst>
                <a:tab pos="381000" algn="l"/>
                <a:tab pos="493713" algn="l"/>
                <a:tab pos="950913" algn="l"/>
                <a:tab pos="1408113" algn="l"/>
                <a:tab pos="1865313" algn="l"/>
                <a:tab pos="2322513" algn="l"/>
                <a:tab pos="2779713" algn="l"/>
                <a:tab pos="3236913" algn="l"/>
                <a:tab pos="3694113" algn="l"/>
                <a:tab pos="4151313" algn="l"/>
                <a:tab pos="4608513" algn="l"/>
                <a:tab pos="5065713" algn="l"/>
                <a:tab pos="5522913" algn="l"/>
                <a:tab pos="5980113" algn="l"/>
                <a:tab pos="6437313" algn="l"/>
                <a:tab pos="6894513" algn="l"/>
                <a:tab pos="7351713" algn="l"/>
                <a:tab pos="7808913" algn="l"/>
                <a:tab pos="8266113" algn="l"/>
                <a:tab pos="8723313" algn="l"/>
                <a:tab pos="9180513" algn="l"/>
              </a:tabLst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nzipped\6th grade English Class at lab school\6th grade English Class at lab 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76600" y="-914400"/>
            <a:ext cx="17316450" cy="1169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en-US" b="1" dirty="0" smtClean="0"/>
              <a:t>Events </a:t>
            </a:r>
            <a:r>
              <a:rPr lang="en-US" b="1" dirty="0" smtClean="0"/>
              <a:t>in Lance’s </a:t>
            </a:r>
            <a:r>
              <a:rPr lang="en-US" b="1" dirty="0" smtClean="0"/>
              <a:t>Life</a:t>
            </a:r>
            <a:endParaRPr lang="en-US" b="1" dirty="0"/>
          </a:p>
        </p:txBody>
      </p:sp>
      <p:pic>
        <p:nvPicPr>
          <p:cNvPr id="4" name="Content Placeholder 5" descr="Module 5 Lesson 3 Practice Transactional  S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1534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7772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Technology Attributes </a:t>
            </a:r>
            <a:r>
              <a:rPr lang="en-US" sz="3600" b="1" dirty="0" smtClean="0"/>
              <a:t>that Support </a:t>
            </a:r>
            <a:r>
              <a:rPr lang="en-US" sz="3600" b="1" dirty="0" smtClean="0"/>
              <a:t>Listening and Speaking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Technology provides</a:t>
            </a:r>
          </a:p>
          <a:p>
            <a:r>
              <a:rPr lang="en-US" sz="2400" dirty="0" smtClean="0"/>
              <a:t>Low affective filter—decreases </a:t>
            </a:r>
            <a:r>
              <a:rPr lang="en-US" sz="2400" dirty="0" smtClean="0"/>
              <a:t>anxiety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Collaboration—provides </a:t>
            </a:r>
            <a:r>
              <a:rPr lang="en-US" sz="2400" dirty="0" smtClean="0"/>
              <a:t>opportunities for using </a:t>
            </a:r>
            <a:r>
              <a:rPr lang="en-US" sz="2400" dirty="0" smtClean="0"/>
              <a:t>the language </a:t>
            </a:r>
            <a:r>
              <a:rPr lang="en-US" sz="2400" dirty="0" smtClean="0"/>
              <a:t>for negotiation and for group activities.</a:t>
            </a:r>
            <a:endParaRPr lang="en-US" sz="2400" dirty="0" smtClean="0"/>
          </a:p>
          <a:p>
            <a:r>
              <a:rPr lang="en-US" sz="2400" dirty="0" smtClean="0"/>
              <a:t>Motivating activities to stimulate discussion—inspires students to communicate via and around the </a:t>
            </a:r>
            <a:r>
              <a:rPr lang="en-US" sz="2400" dirty="0" smtClean="0"/>
              <a:t>computer.</a:t>
            </a:r>
            <a:endParaRPr lang="en-US" sz="2400" dirty="0" smtClean="0"/>
          </a:p>
          <a:p>
            <a:r>
              <a:rPr lang="en-US" sz="2400" dirty="0" smtClean="0"/>
              <a:t>Different Learning styles—Multimedia meets needs of all learners (Visual, kinesthetic, aural, etc</a:t>
            </a:r>
            <a:r>
              <a:rPr lang="en-US" sz="2400" dirty="0" smtClean="0"/>
              <a:t>.).</a:t>
            </a:r>
            <a:endParaRPr lang="en-US" sz="2400" dirty="0" smtClean="0"/>
          </a:p>
          <a:p>
            <a:r>
              <a:rPr lang="en-US" sz="2400" dirty="0" smtClean="0"/>
              <a:t>Feedback and Assessment --Students </a:t>
            </a:r>
            <a:r>
              <a:rPr lang="en-US" sz="2400" dirty="0" smtClean="0"/>
              <a:t>can listen</a:t>
            </a:r>
            <a:r>
              <a:rPr lang="en-US" sz="2400" dirty="0" smtClean="0"/>
              <a:t>, record and/or store oral communication and receive </a:t>
            </a:r>
            <a:r>
              <a:rPr lang="en-US" sz="2400" dirty="0" smtClean="0"/>
              <a:t>feedback</a:t>
            </a:r>
            <a:r>
              <a:rPr lang="en-US" sz="2400" dirty="0" smtClean="0"/>
              <a:t>.  </a:t>
            </a:r>
            <a:r>
              <a:rPr lang="en-US" sz="2400" dirty="0" smtClean="0"/>
              <a:t>(</a:t>
            </a:r>
            <a:r>
              <a:rPr lang="en-US" sz="2400" dirty="0" smtClean="0"/>
              <a:t>VoiceThread, podcasts, etc</a:t>
            </a:r>
            <a:r>
              <a:rPr lang="en-US" sz="2400" dirty="0" smtClean="0"/>
              <a:t>.).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anxiety-High Motivation Technology-based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Breaking News English  (Listening)</a:t>
            </a:r>
          </a:p>
          <a:p>
            <a:r>
              <a:rPr lang="en-US" dirty="0" err="1" smtClean="0"/>
              <a:t>QuestGarden</a:t>
            </a:r>
            <a:r>
              <a:rPr lang="en-US" dirty="0" smtClean="0"/>
              <a:t>  (Task-based listening and speaking)</a:t>
            </a:r>
            <a:endParaRPr lang="en-US" dirty="0" smtClean="0"/>
          </a:p>
          <a:p>
            <a:r>
              <a:rPr lang="en-US" dirty="0" err="1" smtClean="0"/>
              <a:t>VoiceThread</a:t>
            </a:r>
            <a:r>
              <a:rPr lang="en-US" dirty="0" smtClean="0"/>
              <a:t>  </a:t>
            </a:r>
            <a:r>
              <a:rPr lang="en-US" dirty="0" smtClean="0"/>
              <a:t> (</a:t>
            </a:r>
            <a:r>
              <a:rPr lang="en-US" dirty="0" smtClean="0"/>
              <a:t>S</a:t>
            </a:r>
            <a:r>
              <a:rPr lang="en-US" dirty="0" smtClean="0"/>
              <a:t>peaking and feedback)</a:t>
            </a:r>
            <a:endParaRPr lang="en-US" dirty="0" smtClean="0"/>
          </a:p>
          <a:p>
            <a:r>
              <a:rPr lang="en-US" dirty="0" smtClean="0"/>
              <a:t>Hot </a:t>
            </a:r>
            <a:r>
              <a:rPr lang="en-US" dirty="0" smtClean="0"/>
              <a:t>Potatoes  (Integrated </a:t>
            </a:r>
            <a:r>
              <a:rPr lang="en-US" dirty="0" smtClean="0"/>
              <a:t>skills)</a:t>
            </a:r>
          </a:p>
          <a:p>
            <a:r>
              <a:rPr lang="en-US" dirty="0" err="1" smtClean="0"/>
              <a:t>Podomatic</a:t>
            </a:r>
            <a:r>
              <a:rPr lang="en-US" dirty="0" smtClean="0"/>
              <a:t>   (Speaking via podcasts)</a:t>
            </a:r>
            <a:endParaRPr lang="en-US" dirty="0" smtClean="0"/>
          </a:p>
          <a:p>
            <a:r>
              <a:rPr lang="en-US" dirty="0" smtClean="0"/>
              <a:t>Randall’s ESL Cyber Listening </a:t>
            </a:r>
            <a:r>
              <a:rPr lang="en-US" dirty="0" smtClean="0"/>
              <a:t>Lab  (Listening)</a:t>
            </a:r>
          </a:p>
          <a:p>
            <a:r>
              <a:rPr lang="en-US" dirty="0" smtClean="0"/>
              <a:t>TEFL/TESL/TESOL Links (Listening and Speaking/Pronunciation)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http://www.breakingnewsenglish.com/</a:t>
            </a:r>
            <a:endParaRPr lang="en-US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447800"/>
            <a:ext cx="7551738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Breaking News English</a:t>
            </a:r>
            <a:br>
              <a:rPr lang="en-US" sz="2800" dirty="0" smtClean="0"/>
            </a:br>
            <a:r>
              <a:rPr lang="en-US" sz="2800" dirty="0" smtClean="0"/>
              <a:t> http://www.breakingnewsenglish.com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PRINT</a:t>
            </a:r>
          </a:p>
          <a:p>
            <a:pPr>
              <a:defRPr/>
            </a:pPr>
            <a:r>
              <a:rPr lang="en-US" b="1" dirty="0" smtClean="0">
                <a:hlinkClick r:id="rId3" action="ppaction://hlinkfile"/>
              </a:rPr>
              <a:t>13-Page PDF</a:t>
            </a:r>
            <a:br>
              <a:rPr lang="en-US" b="1" dirty="0" smtClean="0">
                <a:hlinkClick r:id="rId3" action="ppaction://hlinkfile"/>
              </a:rPr>
            </a:br>
            <a:r>
              <a:rPr lang="en-US" b="1" dirty="0" smtClean="0">
                <a:hlinkClick r:id="rId3" action="ppaction://hlinkfile"/>
              </a:rPr>
              <a:t>Handout</a:t>
            </a:r>
            <a:endParaRPr lang="en-US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LISTEN</a:t>
            </a:r>
          </a:p>
          <a:p>
            <a:pPr>
              <a:defRPr/>
            </a:pPr>
            <a:r>
              <a:rPr lang="en-US" b="1" dirty="0" smtClean="0">
                <a:hlinkClick r:id="rId4" action="ppaction://hlinkfile"/>
              </a:rPr>
              <a:t>MP3</a:t>
            </a:r>
            <a:r>
              <a:rPr lang="en-US" b="1" dirty="0" smtClean="0"/>
              <a:t> (2:00 - 963KB)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QUIZZES</a:t>
            </a:r>
          </a:p>
          <a:p>
            <a:pPr>
              <a:defRPr/>
            </a:pPr>
            <a:r>
              <a:rPr lang="en-US" b="1" dirty="0" smtClean="0">
                <a:hlinkClick r:id="rId5" action="ppaction://hlinkfile"/>
              </a:rPr>
              <a:t>Fill-in-the-blank</a:t>
            </a:r>
            <a:r>
              <a:rPr lang="en-US" b="1" dirty="0" smtClean="0"/>
              <a:t> </a:t>
            </a:r>
          </a:p>
          <a:p>
            <a:pPr>
              <a:defRPr/>
            </a:pPr>
            <a:r>
              <a:rPr lang="en-US" b="1" dirty="0" smtClean="0">
                <a:hlinkClick r:id="rId6" action="ppaction://hlinkfile"/>
              </a:rPr>
              <a:t>Matching</a:t>
            </a:r>
            <a:r>
              <a:rPr lang="en-US" b="1" dirty="0" smtClean="0"/>
              <a:t>  </a:t>
            </a:r>
          </a:p>
          <a:p>
            <a:pPr>
              <a:defRPr/>
            </a:pPr>
            <a:r>
              <a:rPr lang="en-US" b="1" dirty="0" smtClean="0">
                <a:hlinkClick r:id="rId7" action="ppaction://hlinkfile"/>
              </a:rPr>
              <a:t>Hangman</a:t>
            </a:r>
            <a:r>
              <a:rPr lang="en-US" b="1" dirty="0" smtClean="0"/>
              <a:t>  </a:t>
            </a:r>
          </a:p>
          <a:p>
            <a:pPr>
              <a:defRPr/>
            </a:pPr>
            <a:r>
              <a:rPr lang="en-US" b="1" dirty="0" smtClean="0">
                <a:hlinkClick r:id="rId8" action="ppaction://hlinkfile"/>
              </a:rPr>
              <a:t>Flash cards</a:t>
            </a:r>
            <a:endParaRPr lang="en-US" b="1" dirty="0" smtClean="0"/>
          </a:p>
          <a:p>
            <a:pPr>
              <a:defRPr/>
            </a:pPr>
            <a:r>
              <a:rPr lang="en-US" b="1" smtClean="0">
                <a:hlinkClick r:id="rId9" action="ppaction://hlinkfile"/>
              </a:rPr>
              <a:t>Sentence </a:t>
            </a:r>
            <a:r>
              <a:rPr lang="en-US" b="1" dirty="0" smtClean="0">
                <a:hlinkClick r:id="rId9" action="ppaction://hlinkfile"/>
              </a:rPr>
              <a:t>jumble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hlinkClick r:id="rId10" action="ppaction://hlinkfile"/>
              </a:rPr>
              <a:t>Missing words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hlinkClick r:id="rId11" action="ppaction://hlinkfile"/>
              </a:rPr>
              <a:t>No letters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hlinkClick r:id="rId12" action="ppaction://hlinkfile"/>
              </a:rPr>
              <a:t>Crossword</a:t>
            </a:r>
            <a:endParaRPr lang="en-US" b="1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             </a:t>
            </a:r>
            <a:r>
              <a:rPr lang="en-US" sz="3600" dirty="0" err="1" smtClean="0">
                <a:solidFill>
                  <a:schemeClr val="tx1"/>
                </a:solidFill>
              </a:rPr>
              <a:t>VoiceThreads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http://voicethread.com/#q.b1288581.i6908396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286000"/>
            <a:ext cx="88392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Voicethreads</a:t>
            </a:r>
            <a:r>
              <a:rPr lang="en-US" dirty="0" smtClean="0"/>
              <a:t>: </a:t>
            </a:r>
            <a:r>
              <a:rPr lang="en-US" sz="2700" dirty="0" smtClean="0">
                <a:hlinkClick r:id="rId2"/>
              </a:rPr>
              <a:t>http://Voicethread.com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VoiceThread</a:t>
            </a:r>
            <a:r>
              <a:rPr lang="en-US" sz="3200" dirty="0" smtClean="0"/>
              <a:t> is a collaborative, multimedia slide show that holds </a:t>
            </a:r>
            <a:r>
              <a:rPr lang="en-US" sz="3200" dirty="0" smtClean="0">
                <a:hlinkClick r:id="rId3" action="ppaction://hlinkfile"/>
              </a:rPr>
              <a:t>images, documents, and videos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Allows people to navigate slides and leave </a:t>
            </a:r>
            <a:r>
              <a:rPr lang="en-US" sz="3200" dirty="0" smtClean="0">
                <a:hlinkClick r:id="rId4" action="ppaction://hlinkfile"/>
              </a:rPr>
              <a:t>comments in 5 ways</a:t>
            </a:r>
            <a:r>
              <a:rPr lang="en-US" sz="3200" dirty="0" smtClean="0"/>
              <a:t> - using voice (with a microphone or telephone), text, audio file, or video (via a webcam). </a:t>
            </a:r>
          </a:p>
          <a:p>
            <a:endParaRPr lang="en-US" sz="3200" dirty="0" smtClean="0">
              <a:hlinkClick r:id="rId5" action="ppaction://hlinkfile"/>
            </a:endParaRPr>
          </a:p>
          <a:p>
            <a:r>
              <a:rPr lang="en-US" sz="3200" dirty="0" smtClean="0">
                <a:hlinkClick r:id="rId5" action="ppaction://hlinkfile"/>
              </a:rPr>
              <a:t>Share</a:t>
            </a:r>
            <a:r>
              <a:rPr lang="en-US" sz="3200" dirty="0" smtClean="0"/>
              <a:t> :  A </a:t>
            </a:r>
            <a:r>
              <a:rPr lang="en-US" sz="3200" dirty="0" err="1" smtClean="0"/>
              <a:t>VoiceThread</a:t>
            </a:r>
            <a:r>
              <a:rPr lang="en-US" sz="3200" dirty="0" smtClean="0"/>
              <a:t> with friends, students, and colleagues for them to record comments too.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                           </a:t>
            </a:r>
            <a:r>
              <a:rPr lang="en-US" sz="2800" dirty="0" err="1" smtClean="0"/>
              <a:t>VoiceThread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http://voicethread.com/#q.b1288581.i6908396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73115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dirty="0" smtClean="0"/>
              <a:t>Teaching Listening Skills: </a:t>
            </a:r>
            <a:br>
              <a:rPr lang="en-US" sz="3200" b="1" dirty="0" smtClean="0"/>
            </a:br>
            <a:r>
              <a:rPr lang="en-US" sz="3200" b="1" dirty="0" smtClean="0"/>
              <a:t>Providing Comprehensible Input</a:t>
            </a:r>
            <a:endParaRPr lang="en-US" sz="3200" b="1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78337"/>
          </a:xfrm>
        </p:spPr>
        <p:txBody>
          <a:bodyPr rIns="132120">
            <a:noAutofit/>
          </a:bodyPr>
          <a:lstStyle/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dirty="0" smtClean="0"/>
              <a:t>A key role of the of the second language teacher is to act as a facilitator in providing comprehensible input  to assist students in converting “input “ into “intake” </a:t>
            </a:r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dirty="0" smtClean="0"/>
              <a:t>Listening is a critical receptive skill that typically precedes productive ability (such as speaking)</a:t>
            </a:r>
          </a:p>
          <a:p>
            <a:pPr marL="373063" indent="-336550" eaLnBrk="1" hangingPunct="1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dirty="0" smtClean="0"/>
              <a:t>In the language classroom and outside the class, students engage more in listening than they do in speaking.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946150" y="1511300"/>
            <a:ext cx="757238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40680" bIns="0">
            <a:spAutoFit/>
          </a:bodyPr>
          <a:lstStyle/>
          <a:p>
            <a:pPr marL="381000" indent="-333375">
              <a:spcBef>
                <a:spcPts val="738"/>
              </a:spcBef>
              <a:buClrTx/>
              <a:buFontTx/>
              <a:buNone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</a:pPr>
            <a:endParaRPr lang="en-US" sz="1100" dirty="0">
              <a:solidFill>
                <a:srgbClr val="000000"/>
              </a:solidFill>
              <a:latin typeface="Arial Bold" charset="0"/>
            </a:endParaRPr>
          </a:p>
          <a:p>
            <a:pPr marL="381000" indent="-333375">
              <a:buClrTx/>
              <a:buFontTx/>
              <a:buNone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</a:tabLst>
            </a:pPr>
            <a:endParaRPr lang="en-US" sz="1100" dirty="0">
              <a:solidFill>
                <a:srgbClr val="000000"/>
              </a:solidFill>
              <a:latin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VOICE THREAD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838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/>
              <a:t>A WebQuest is an t</a:t>
            </a:r>
            <a:r>
              <a:rPr lang="en-US" sz="2000" dirty="0" smtClean="0"/>
              <a:t>ask-based activity designed by teachers that uses webpages to present the task to the students.   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Example: Exploring Cultures from Around the World </a:t>
            </a:r>
            <a:r>
              <a:rPr lang="en-US" sz="2000" dirty="0" smtClean="0">
                <a:hlinkClick r:id="rId2"/>
              </a:rPr>
              <a:t>http://www.ouralliant.com/edu6072/su09/aschorr/webquest/</a:t>
            </a:r>
            <a:endParaRPr lang="en-US" sz="2000" dirty="0" smtClean="0"/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Webquest</a:t>
            </a:r>
            <a:r>
              <a:rPr lang="en-US" sz="2000" dirty="0" smtClean="0"/>
              <a:t> has several components: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Introduction 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Task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Process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Evaluation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Conclusion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Teacher’s Page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     </a:t>
            </a:r>
            <a:endParaRPr lang="en-US" sz="20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09800" y="228600"/>
            <a:ext cx="4686300" cy="533400"/>
          </a:xfrm>
          <a:prstGeom prst="rect">
            <a:avLst/>
          </a:prstGeom>
          <a:noFill/>
          <a:ln/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>
                  <a:outerShdw blurRad="50800" dist="50800" dir="18900000" algn="tl" rotWithShape="0">
                    <a:schemeClr val="tx2"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WebQuests</a:t>
            </a:r>
            <a:endParaRPr lang="en-US" sz="44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effectLst>
                <a:outerShdw blurRad="50800" dist="50800" dir="18900000" algn="tl" rotWithShape="0">
                  <a:schemeClr val="tx2">
                    <a:alpha val="43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971800"/>
            <a:ext cx="5105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Topic and Name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0755" b="2965"/>
          <a:stretch>
            <a:fillRect/>
          </a:stretch>
        </p:blipFill>
        <p:spPr bwMode="auto">
          <a:xfrm>
            <a:off x="914400" y="13716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21163" b="3254"/>
          <a:stretch>
            <a:fillRect/>
          </a:stretch>
        </p:blipFill>
        <p:spPr bwMode="auto">
          <a:xfrm>
            <a:off x="457200" y="1447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The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20949" b="2767"/>
          <a:stretch>
            <a:fillRect/>
          </a:stretch>
        </p:blipFill>
        <p:spPr bwMode="auto">
          <a:xfrm>
            <a:off x="1228683" y="1981200"/>
            <a:ext cx="66866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Process: </a:t>
            </a:r>
            <a:r>
              <a:rPr lang="en-US" sz="3600" dirty="0" err="1" smtClean="0"/>
              <a:t>Googling</a:t>
            </a:r>
            <a:r>
              <a:rPr lang="en-US" sz="3600" dirty="0" smtClean="0"/>
              <a:t> to Identify Website </a:t>
            </a:r>
            <a:r>
              <a:rPr lang="en-US" sz="3600" dirty="0" smtClean="0"/>
              <a:t>Resources </a:t>
            </a:r>
            <a:r>
              <a:rPr lang="en-US" sz="3100" dirty="0" smtClean="0">
                <a:hlinkClick r:id="rId2"/>
              </a:rPr>
              <a:t>http://</a:t>
            </a:r>
            <a:r>
              <a:rPr lang="en-US" sz="3100" dirty="0" smtClean="0">
                <a:hlinkClick r:id="rId2"/>
              </a:rPr>
              <a:t>www.google.com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9368" b="3072"/>
          <a:stretch>
            <a:fillRect/>
          </a:stretch>
        </p:blipFill>
        <p:spPr bwMode="auto">
          <a:xfrm>
            <a:off x="838200" y="1676400"/>
            <a:ext cx="7239000" cy="494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0158" r="5132" b="2767"/>
          <a:stretch>
            <a:fillRect/>
          </a:stretch>
        </p:blipFill>
        <p:spPr bwMode="auto">
          <a:xfrm>
            <a:off x="609600" y="1375116"/>
            <a:ext cx="7467599" cy="48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133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QuestGarden</a:t>
            </a:r>
            <a:r>
              <a:rPr lang="en-US" sz="2400" dirty="0" smtClean="0"/>
              <a:t> is an online authoring </a:t>
            </a:r>
            <a:r>
              <a:rPr lang="en-US" sz="2400" dirty="0" smtClean="0"/>
              <a:t>tool and </a:t>
            </a:r>
            <a:r>
              <a:rPr lang="en-US" sz="2400" dirty="0" smtClean="0"/>
              <a:t>hosting service that is designed to make it easier and quicker to create WebQuests. </a:t>
            </a:r>
            <a:r>
              <a:rPr lang="en-US" sz="2400" dirty="0" smtClean="0">
                <a:hlinkClick r:id="rId2"/>
              </a:rPr>
              <a:t>http://questgarden.com/</a:t>
            </a:r>
            <a:r>
              <a:rPr lang="en-US" sz="2400" dirty="0" smtClean="0"/>
              <a:t> </a:t>
            </a:r>
            <a:endParaRPr lang="en-US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90600" y="21336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	  </a:t>
            </a:r>
            <a:r>
              <a:rPr lang="en-US" dirty="0" err="1" smtClean="0"/>
              <a:t>WebQuest</a:t>
            </a:r>
            <a:r>
              <a:rPr lang="en-US" dirty="0" smtClean="0"/>
              <a:t>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r="26500" b="5929"/>
          <a:stretch>
            <a:fillRect/>
          </a:stretch>
        </p:blipFill>
        <p:spPr bwMode="auto">
          <a:xfrm>
            <a:off x="1447800" y="1146517"/>
            <a:ext cx="6212938" cy="571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Podomatic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Podcasts made easy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www.podomatic.com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t="25113" b="2941"/>
          <a:stretch>
            <a:fillRect/>
          </a:stretch>
        </p:blipFill>
        <p:spPr bwMode="auto">
          <a:xfrm>
            <a:off x="457200" y="2086921"/>
            <a:ext cx="8229600" cy="355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457200"/>
            <a:ext cx="7848601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Comprehensible  Input: “</a:t>
            </a:r>
            <a:r>
              <a:rPr lang="en-US" sz="2800" b="1" dirty="0" smtClean="0"/>
              <a:t>FORHEREORTOGO”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971800" y="1690688"/>
            <a:ext cx="3886200" cy="1814512"/>
          </a:xfrm>
        </p:spPr>
        <p:txBody>
          <a:bodyPr/>
          <a:lstStyle/>
          <a:p>
            <a:pPr eaLnBrk="1" hangingPunct="1"/>
            <a:endParaRPr lang="en-US" sz="2600" dirty="0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876800"/>
            <a:ext cx="8229600" cy="1676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/>
              <a:t>Cashier</a:t>
            </a:r>
          </a:p>
          <a:p>
            <a:pPr eaLnBrk="1" hangingPunct="1"/>
            <a:r>
              <a:rPr lang="en-US" sz="2400" dirty="0" smtClean="0"/>
              <a:t>Why can't this customer understand what I'm saying?  I have repeated "forhereortogo" three times.  I even said the words very slowly the last time.  He must not understand any English.</a:t>
            </a:r>
          </a:p>
        </p:txBody>
      </p:sp>
      <p:pic>
        <p:nvPicPr>
          <p:cNvPr id="1026" name="Picture 2" descr="C:\Users\Lei\Desktop\explore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257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Randall’s ESL Cyber Listening Lab  </a:t>
            </a:r>
            <a:r>
              <a:rPr lang="en-US" sz="3100" b="1" dirty="0" smtClean="0">
                <a:hlinkClick r:id="rId3"/>
              </a:rPr>
              <a:t>http://www.esl-lab.com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 b="7654"/>
          <a:stretch>
            <a:fillRect/>
          </a:stretch>
        </p:blipFill>
        <p:spPr bwMode="auto">
          <a:xfrm>
            <a:off x="762000" y="1676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Randall’s ESL Cyber Listening Lab  </a:t>
            </a:r>
            <a:r>
              <a:rPr lang="en-US" sz="3100" b="1" dirty="0" smtClean="0">
                <a:hlinkClick r:id="rId2"/>
              </a:rPr>
              <a:t>http://www.esl-lab.com</a:t>
            </a:r>
            <a:endParaRPr lang="en-US" sz="31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   TESL/TEFL/TESOL/ESL/EFL/ESOL Links: </a:t>
            </a:r>
            <a:br>
              <a:rPr lang="en-US" sz="3200" b="1" dirty="0" smtClean="0"/>
            </a:br>
            <a:r>
              <a:rPr lang="en-US" sz="3200" b="1" dirty="0" smtClean="0"/>
              <a:t>     </a:t>
            </a:r>
            <a:r>
              <a:rPr lang="en-US" sz="2400" b="1" dirty="0" smtClean="0">
                <a:solidFill>
                  <a:srgbClr val="FFFF00"/>
                </a:solidFill>
              </a:rPr>
              <a:t>http://iteslj.org/links</a:t>
            </a:r>
            <a:r>
              <a:rPr lang="en-US" sz="2400" b="1" dirty="0" smtClean="0">
                <a:solidFill>
                  <a:srgbClr val="FFFF00"/>
                </a:solidFill>
              </a:rPr>
              <a:t>/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5240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0366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TESL/TEFL/TESOL/ESL/EFL/ESOL Links: </a:t>
            </a:r>
            <a:br>
              <a:rPr lang="en-US" sz="3200" b="1" dirty="0" smtClean="0"/>
            </a:br>
            <a:r>
              <a:rPr lang="en-US" sz="2400" b="1" dirty="0" smtClean="0"/>
              <a:t>     </a:t>
            </a:r>
            <a:r>
              <a:rPr lang="en-US" sz="2400" b="1" dirty="0" smtClean="0">
                <a:hlinkClick r:id="rId2"/>
              </a:rPr>
              <a:t>http://iteslj.org/links/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1676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TESOL Links: Pronunciation</a:t>
            </a:r>
            <a:br>
              <a:rPr lang="en-US" dirty="0" smtClean="0"/>
            </a:br>
            <a:r>
              <a:rPr lang="en-US" dirty="0" smtClean="0"/>
              <a:t>Minimal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8182" b="7115"/>
          <a:stretch>
            <a:fillRect/>
          </a:stretch>
        </p:blipFill>
        <p:spPr bwMode="auto">
          <a:xfrm>
            <a:off x="1066800" y="2133600"/>
            <a:ext cx="7620000" cy="39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5400" dirty="0" smtClean="0">
                <a:solidFill>
                  <a:srgbClr val="FF0000"/>
                </a:solidFill>
              </a:rPr>
              <a:t>Thank </a:t>
            </a:r>
            <a:r>
              <a:rPr lang="en-US" sz="5400" dirty="0" smtClean="0">
                <a:solidFill>
                  <a:srgbClr val="FF0000"/>
                </a:solidFill>
              </a:rPr>
              <a:t>You</a:t>
            </a:r>
            <a:r>
              <a:rPr lang="en-US" sz="5400" dirty="0" smtClean="0">
                <a:solidFill>
                  <a:srgbClr val="FF0000"/>
                </a:solidFill>
              </a:rPr>
              <a:t>!!!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PowerPoint available at faculty webpage of </a:t>
            </a:r>
          </a:p>
          <a:p>
            <a:pPr>
              <a:buNone/>
            </a:pPr>
            <a:r>
              <a:rPr lang="en-US" sz="2000" dirty="0" smtClean="0"/>
              <a:t>     Dr. Mary Ellen Butler-Pascoe, </a:t>
            </a:r>
            <a:r>
              <a:rPr lang="en-US" sz="2000" dirty="0" smtClean="0">
                <a:hlinkClick r:id="rId2"/>
              </a:rPr>
              <a:t>mbutler@alliant.edu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Professor and Director of TESOL Master’s and Doctorate Programs             Alliant International University                                                               Shirley M. </a:t>
            </a:r>
            <a:r>
              <a:rPr lang="en-US" sz="2000" dirty="0" err="1" smtClean="0"/>
              <a:t>Hufstedler</a:t>
            </a:r>
            <a:r>
              <a:rPr lang="en-US" sz="2000" dirty="0" smtClean="0"/>
              <a:t> School of Education                                                            San Diego California, USA</a:t>
            </a:r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hlinkClick r:id="rId3"/>
              </a:rPr>
              <a:t>http://www.alliant.edu/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858000" cy="70104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Comprehensible Input: “</a:t>
            </a:r>
            <a:r>
              <a:rPr lang="en-US" sz="2800" b="1" dirty="0" smtClean="0"/>
              <a:t>FORHEREORTOGO”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Customer</a:t>
            </a:r>
          </a:p>
          <a:p>
            <a:r>
              <a:rPr lang="en-US" sz="2400" dirty="0" smtClean="0"/>
              <a:t>What does ‘forhereortogo’ mean? Even when the cashier asks me slowly, I understand the words but I don’t know what the words mean.</a:t>
            </a:r>
            <a:endParaRPr lang="en-US" sz="2400" dirty="0"/>
          </a:p>
        </p:txBody>
      </p:sp>
      <p:pic>
        <p:nvPicPr>
          <p:cNvPr id="2050" name="Picture 2" descr="C:\Users\Lei\Desktop\explore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3400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144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Comprehensible Input: </a:t>
            </a:r>
            <a:br>
              <a:rPr lang="en-US" sz="2800" dirty="0" smtClean="0"/>
            </a:br>
            <a:r>
              <a:rPr lang="en-US" sz="2800" dirty="0" smtClean="0"/>
              <a:t>            “</a:t>
            </a:r>
            <a:r>
              <a:rPr lang="en-US" sz="2800" b="1" dirty="0" smtClean="0"/>
              <a:t>FOR  HERE  OR  TO  GO?”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7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/>
              <a:t>Helpful English-speaking Customer </a:t>
            </a:r>
            <a:r>
              <a:rPr lang="en-US" sz="2400" dirty="0" smtClean="0"/>
              <a:t>- “For here or to go?”</a:t>
            </a:r>
          </a:p>
          <a:p>
            <a:r>
              <a:rPr lang="en-US" sz="2400" dirty="0" smtClean="0"/>
              <a:t>The cashier wants to know if you would like to eat your food here in the restaurant or would you like it to go home with </a:t>
            </a:r>
            <a:r>
              <a:rPr lang="en-US" sz="2400" dirty="0" smtClean="0"/>
              <a:t>you. Is </a:t>
            </a:r>
            <a:r>
              <a:rPr lang="en-US" sz="2400" dirty="0" smtClean="0"/>
              <a:t>your food for here or to go home?</a:t>
            </a:r>
          </a:p>
        </p:txBody>
      </p:sp>
      <p:pic>
        <p:nvPicPr>
          <p:cNvPr id="3074" name="Picture 2" descr="C:\Users\Lei\Desktop\explore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578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35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9808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 Down &amp; Bottom Up Process</a:t>
            </a:r>
            <a:endParaRPr lang="en-US" sz="28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228600"/>
            <a:ext cx="767295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24800" cy="304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Principles for </a:t>
            </a:r>
            <a:r>
              <a:rPr lang="en-US" sz="3600" b="0" dirty="0" smtClean="0"/>
              <a:t>Teaching</a:t>
            </a:r>
            <a:r>
              <a:rPr lang="en-US" sz="3600" b="1" dirty="0" smtClean="0"/>
              <a:t> </a:t>
            </a:r>
            <a:r>
              <a:rPr lang="en-US" sz="3600" dirty="0" smtClean="0"/>
              <a:t>L</a:t>
            </a:r>
            <a:r>
              <a:rPr lang="en-US" sz="3600" b="1" dirty="0" smtClean="0"/>
              <a:t>istening and Speaking  </a:t>
            </a:r>
            <a:r>
              <a:rPr lang="en-US" sz="2000" b="0" dirty="0" smtClean="0"/>
              <a:t>Brown, H.D.; Peterson, P.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.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943600"/>
          </a:xfrm>
        </p:spPr>
        <p:txBody>
          <a:bodyPr>
            <a:noAutofit/>
          </a:bodyPr>
          <a:lstStyle/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endParaRPr lang="en-US" sz="2400" b="1" dirty="0" smtClean="0"/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Integrate listening practice into the </a:t>
            </a:r>
            <a:r>
              <a:rPr lang="en-US" b="1" dirty="0" smtClean="0"/>
              <a:t>class.</a:t>
            </a:r>
            <a:endParaRPr lang="en-US" b="1" dirty="0" smtClean="0"/>
          </a:p>
          <a:p>
            <a:pPr marL="738188" lvl="1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sz="2800" dirty="0" smtClean="0"/>
              <a:t>		Don’t assume comprehension competence “just happens”—Allow more listening </a:t>
            </a:r>
            <a:r>
              <a:rPr lang="en-US" sz="2800" dirty="0" smtClean="0"/>
              <a:t>time.</a:t>
            </a:r>
            <a:endParaRPr lang="en-US" sz="2800" dirty="0" smtClean="0"/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Include both global </a:t>
            </a:r>
            <a:r>
              <a:rPr lang="en-US" dirty="0" smtClean="0"/>
              <a:t>(gist of message) </a:t>
            </a:r>
            <a:r>
              <a:rPr lang="en-US" b="1" dirty="0" smtClean="0"/>
              <a:t>and   focused  listening (</a:t>
            </a:r>
            <a:r>
              <a:rPr lang="en-US" dirty="0" smtClean="0"/>
              <a:t>form and accuracy</a:t>
            </a:r>
            <a:r>
              <a:rPr lang="en-US" b="1" dirty="0" smtClean="0"/>
              <a:t>).</a:t>
            </a:r>
            <a:endParaRPr lang="en-US" b="1" dirty="0" smtClean="0"/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Appeal to students’ intrinsic </a:t>
            </a:r>
            <a:r>
              <a:rPr lang="en-US" b="1" dirty="0" smtClean="0"/>
              <a:t>motivation.</a:t>
            </a:r>
            <a:endParaRPr lang="en-US" b="1" dirty="0" smtClean="0"/>
          </a:p>
          <a:p>
            <a:pPr marL="738188" lvl="1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sz="2800" dirty="0" smtClean="0"/>
              <a:t>		Include students’ interests, </a:t>
            </a:r>
            <a:r>
              <a:rPr lang="en-US" sz="2800" dirty="0" smtClean="0"/>
              <a:t>goals </a:t>
            </a:r>
            <a:r>
              <a:rPr lang="en-US" sz="2800" dirty="0" smtClean="0"/>
              <a:t>and </a:t>
            </a:r>
            <a:r>
              <a:rPr lang="en-US" sz="2800" dirty="0" smtClean="0"/>
              <a:t>abilities.</a:t>
            </a:r>
            <a:endParaRPr lang="en-US" sz="2800" dirty="0" smtClean="0"/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Use authentic language in meaningful </a:t>
            </a:r>
            <a:r>
              <a:rPr lang="en-US" b="1" dirty="0" smtClean="0"/>
              <a:t>contexts.</a:t>
            </a:r>
            <a:endParaRPr lang="en-US" b="1" dirty="0" smtClean="0"/>
          </a:p>
          <a:p>
            <a:pPr marL="738188" lvl="1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sz="2800" dirty="0" smtClean="0"/>
              <a:t>		Highlight relevance to real-life </a:t>
            </a:r>
            <a:r>
              <a:rPr lang="en-US" sz="2800" dirty="0" smtClean="0"/>
              <a:t>needs.</a:t>
            </a:r>
            <a:endParaRPr lang="en-US" sz="2800" dirty="0" smtClean="0"/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Principles for Teaching Listening and Speaking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Consider how students will </a:t>
            </a:r>
            <a:r>
              <a:rPr lang="en-US" b="1" dirty="0" smtClean="0"/>
              <a:t>respond.</a:t>
            </a:r>
            <a:endParaRPr lang="en-US" b="1" dirty="0" smtClean="0"/>
          </a:p>
          <a:p>
            <a:pPr marL="738188" lvl="1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sz="2800" dirty="0" smtClean="0"/>
              <a:t>		Listening cannot be seen; we must </a:t>
            </a:r>
            <a:r>
              <a:rPr lang="en-US" sz="2800" dirty="0" smtClean="0"/>
              <a:t>infer students’ </a:t>
            </a:r>
            <a:r>
              <a:rPr lang="en-US" sz="2800" dirty="0" smtClean="0"/>
              <a:t>comprehension from their </a:t>
            </a:r>
            <a:r>
              <a:rPr lang="en-US" sz="2800" dirty="0" smtClean="0"/>
              <a:t>responses</a:t>
            </a:r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Teach conscious listening strategies for beyond the  classroom.</a:t>
            </a:r>
          </a:p>
          <a:p>
            <a:pPr marL="373063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         </a:t>
            </a:r>
            <a:r>
              <a:rPr lang="en-US" dirty="0" smtClean="0"/>
              <a:t>Listen for key words, guess at meaning,   </a:t>
            </a:r>
          </a:p>
          <a:p>
            <a:pPr marL="373063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dirty="0" smtClean="0"/>
              <a:t>         observe non- verbal cues; seek clarification; </a:t>
            </a:r>
          </a:p>
          <a:p>
            <a:pPr marL="373063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dirty="0" smtClean="0"/>
              <a:t>         guess at meaning from context, listen for</a:t>
            </a:r>
          </a:p>
          <a:p>
            <a:pPr marL="373063" indent="-336550"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dirty="0" smtClean="0"/>
              <a:t>         general  ideas; listen for </a:t>
            </a:r>
            <a:r>
              <a:rPr lang="en-US" dirty="0" smtClean="0"/>
              <a:t>details.</a:t>
            </a:r>
            <a:endParaRPr lang="en-US" dirty="0" smtClean="0"/>
          </a:p>
          <a:p>
            <a:pPr marL="373063" indent="-336550"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</a:pPr>
            <a:r>
              <a:rPr lang="en-US" b="1" dirty="0" smtClean="0"/>
              <a:t>Engage both bottom-up </a:t>
            </a:r>
            <a:r>
              <a:rPr lang="en-US" dirty="0" smtClean="0"/>
              <a:t>(linguistic knowledge) </a:t>
            </a:r>
            <a:r>
              <a:rPr lang="en-US" b="1" dirty="0" smtClean="0"/>
              <a:t>and top-down </a:t>
            </a:r>
            <a:r>
              <a:rPr lang="en-US" dirty="0" smtClean="0"/>
              <a:t>(background knowledge) </a:t>
            </a:r>
            <a:r>
              <a:rPr lang="en-US" b="1" dirty="0" smtClean="0"/>
              <a:t>listening </a:t>
            </a:r>
            <a:r>
              <a:rPr lang="en-US" b="1" dirty="0" smtClean="0"/>
              <a:t>processes.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62000"/>
          </a:xfrm>
        </p:spPr>
        <p:txBody>
          <a:bodyPr rIns="132120">
            <a:normAutofit fontScale="90000"/>
          </a:bodyPr>
          <a:lstStyle/>
          <a:p>
            <a:pPr marL="39688" eaLnBrk="1" hangingPunct="1"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3200" b="1" dirty="0" smtClean="0"/>
              <a:t>Principles for Teaching Listening and Speaking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 rIns="132120">
            <a:noAutofit/>
          </a:bodyPr>
          <a:lstStyle/>
          <a:p>
            <a:pPr marL="373063" indent="-33655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endParaRPr lang="en-US" sz="2400" dirty="0" smtClean="0"/>
          </a:p>
          <a:p>
            <a:pPr marL="373063" indent="-33655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r>
              <a:rPr lang="en-US" b="1" dirty="0" smtClean="0"/>
              <a:t>Focus </a:t>
            </a:r>
            <a:r>
              <a:rPr lang="en-US" b="1" dirty="0"/>
              <a:t>on fluency and accuracy </a:t>
            </a:r>
            <a:r>
              <a:rPr lang="en-US" dirty="0" smtClean="0"/>
              <a:t>in speaking (depending </a:t>
            </a:r>
            <a:r>
              <a:rPr lang="en-US" dirty="0"/>
              <a:t>on </a:t>
            </a:r>
            <a:r>
              <a:rPr lang="en-US" dirty="0" smtClean="0"/>
              <a:t>lesson/activity objective</a:t>
            </a:r>
            <a:r>
              <a:rPr lang="en-US" dirty="0" smtClean="0"/>
              <a:t>).</a:t>
            </a:r>
            <a:endParaRPr lang="en-US" dirty="0"/>
          </a:p>
          <a:p>
            <a:pPr marL="373063" indent="-33655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r>
              <a:rPr lang="en-US" dirty="0" smtClean="0"/>
              <a:t>Provide </a:t>
            </a:r>
            <a:r>
              <a:rPr lang="en-US" dirty="0"/>
              <a:t>appropriate </a:t>
            </a:r>
            <a:r>
              <a:rPr lang="en-US" b="1" dirty="0"/>
              <a:t>feedback and </a:t>
            </a:r>
            <a:r>
              <a:rPr lang="en-US" b="1" dirty="0" smtClean="0"/>
              <a:t>correction.</a:t>
            </a:r>
            <a:endParaRPr lang="en-US" b="1" dirty="0"/>
          </a:p>
          <a:p>
            <a:pPr marL="373063" indent="-33655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r>
              <a:rPr lang="en-US" dirty="0"/>
              <a:t>Optimize the </a:t>
            </a:r>
            <a:r>
              <a:rPr lang="en-US" b="1" dirty="0"/>
              <a:t>natural link </a:t>
            </a:r>
            <a:r>
              <a:rPr lang="en-US" dirty="0"/>
              <a:t>between listening and </a:t>
            </a:r>
            <a:r>
              <a:rPr lang="en-US" dirty="0" smtClean="0"/>
              <a:t>speaking.</a:t>
            </a:r>
            <a:endParaRPr lang="en-US" dirty="0"/>
          </a:p>
          <a:p>
            <a:pPr marL="373063" indent="-33655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r>
              <a:rPr lang="en-US" dirty="0"/>
              <a:t>Give students the </a:t>
            </a:r>
            <a:r>
              <a:rPr lang="en-US" b="1" dirty="0"/>
              <a:t>opportunity to initiate oral </a:t>
            </a:r>
            <a:r>
              <a:rPr lang="en-US" b="1" dirty="0" smtClean="0"/>
              <a:t>communication. </a:t>
            </a:r>
            <a:endParaRPr lang="en-US" b="1" dirty="0" smtClean="0"/>
          </a:p>
          <a:p>
            <a:pPr marL="373063" indent="-33655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r>
              <a:rPr lang="en-US" b="1" dirty="0" smtClean="0"/>
              <a:t>Develop </a:t>
            </a:r>
            <a:r>
              <a:rPr lang="en-US" b="1" dirty="0"/>
              <a:t>speaking </a:t>
            </a:r>
            <a:r>
              <a:rPr lang="en-US" b="1" dirty="0" smtClean="0"/>
              <a:t>strategies</a:t>
            </a:r>
            <a:r>
              <a:rPr lang="en-US" dirty="0" smtClean="0"/>
              <a:t>: Using fillers (“Well,” “Um,”); using conversation maintenance cues (“uh-huh,” “right,” “yeah,” “okay”); getting someone’s attention (“Excuse me”).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lik-1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ik-1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696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696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27000" h="12700"/>
          </a:sp3d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52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50000"/>
              </a:schemeClr>
            </a:gs>
            <a:gs pos="50000">
              <a:schemeClr val="phClr">
                <a:tint val="85000"/>
                <a:shade val="100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0"/>
                <a:sat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2870</TotalTime>
  <Words>799</Words>
  <Application>Microsoft Office PowerPoint</Application>
  <PresentationFormat>On-screen Show (4:3)</PresentationFormat>
  <Paragraphs>154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Silk</vt:lpstr>
      <vt:lpstr>  Second Annual International TESOL Conference  Hue, Vietnam</vt:lpstr>
      <vt:lpstr>Teaching Listening Skills:  Providing Comprehensible Input</vt:lpstr>
      <vt:lpstr>Comprehensible  Input: “FORHEREORTOGO”</vt:lpstr>
      <vt:lpstr>Comprehensible Input: “FORHEREORTOGO” </vt:lpstr>
      <vt:lpstr> Comprehensible Input:              “FOR  HERE  OR  TO  GO?” </vt:lpstr>
      <vt:lpstr>Top Down &amp; Bottom Up Process</vt:lpstr>
      <vt:lpstr>Principles for Teaching Listening and Speaking  Brown, H.D.; Peterson, P. .</vt:lpstr>
      <vt:lpstr>Principles for Teaching Listening and Speaking</vt:lpstr>
      <vt:lpstr>Principles for Teaching Listening and Speaking</vt:lpstr>
      <vt:lpstr>Low Anxiety Activities for Teaching Listening and Speaking</vt:lpstr>
      <vt:lpstr>Slide 11</vt:lpstr>
      <vt:lpstr> Events in Lance’s Life</vt:lpstr>
      <vt:lpstr>Technology Attributes that Support Listening and Speaking</vt:lpstr>
      <vt:lpstr>Low anxiety-High Motivation Technology-based Resources</vt:lpstr>
      <vt:lpstr>http://www.breakingnewsenglish.com/</vt:lpstr>
      <vt:lpstr>Breaking News English  http://www.breakingnewsenglish.com</vt:lpstr>
      <vt:lpstr>                VoiceThreads http://voicethread.com/#q.b1288581.i6908396</vt:lpstr>
      <vt:lpstr>Voicethreads: http://Voicethread.com  </vt:lpstr>
      <vt:lpstr>                           VoiceThread http://voicethread.com/#q.b1288581.i6908396 </vt:lpstr>
      <vt:lpstr>         VOICE THREAD</vt:lpstr>
      <vt:lpstr>Slide 21</vt:lpstr>
      <vt:lpstr>     Topic and Name Page</vt:lpstr>
      <vt:lpstr>             Introduction</vt:lpstr>
      <vt:lpstr>             The Task</vt:lpstr>
      <vt:lpstr>The Process: Googling to Identify Website Resources http://www.google.com  </vt:lpstr>
      <vt:lpstr>               Evaluation </vt:lpstr>
      <vt:lpstr>QuestGarden is an online authoring tool and hosting service that is designed to make it easier and quicker to create WebQuests. http://questgarden.com/ </vt:lpstr>
      <vt:lpstr>   WebQuest Template</vt:lpstr>
      <vt:lpstr>Podomatic: Podcasts made easy  http://www.podomatic.com / </vt:lpstr>
      <vt:lpstr>Randall’s ESL Cyber Listening Lab  http://www.esl-lab.com</vt:lpstr>
      <vt:lpstr>Randall’s ESL Cyber Listening Lab  http://www.esl-lab.com</vt:lpstr>
      <vt:lpstr>   TESL/TEFL/TESOL/ESL/EFL/ESOL Links:       http://iteslj.org/links/   </vt:lpstr>
      <vt:lpstr>TESL/TEFL/TESOL/ESL/EFL/ESOL Links:       http://iteslj.org/links/ </vt:lpstr>
      <vt:lpstr>TESOL Links: Pronunciation Minimal Pairs</vt:lpstr>
      <vt:lpstr>             Thank You!!!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 Butler-Pascoe</dc:creator>
  <cp:lastModifiedBy> Butler-Pascoe</cp:lastModifiedBy>
  <cp:revision>42</cp:revision>
  <dcterms:created xsi:type="dcterms:W3CDTF">2011-08-13T05:23:24Z</dcterms:created>
  <dcterms:modified xsi:type="dcterms:W3CDTF">2011-09-06T03:58:04Z</dcterms:modified>
</cp:coreProperties>
</file>